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Lst>
  <p:notesMasterIdLst>
    <p:notesMasterId r:id="rId14"/>
  </p:notesMasterIdLst>
  <p:handoutMasterIdLst>
    <p:handoutMasterId r:id="rId15"/>
  </p:handoutMasterIdLst>
  <p:sldIdLst>
    <p:sldId id="256" r:id="rId2"/>
    <p:sldId id="267" r:id="rId3"/>
    <p:sldId id="265" r:id="rId4"/>
    <p:sldId id="266" r:id="rId5"/>
    <p:sldId id="268" r:id="rId6"/>
    <p:sldId id="269" r:id="rId7"/>
    <p:sldId id="261" r:id="rId8"/>
    <p:sldId id="262" r:id="rId9"/>
    <p:sldId id="263" r:id="rId10"/>
    <p:sldId id="264" r:id="rId11"/>
    <p:sldId id="270" r:id="rId12"/>
    <p:sldId id="271" r:id="rId1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BF5"/>
    <a:srgbClr val="DAE7F6"/>
    <a:srgbClr val="2DA2BF"/>
    <a:srgbClr val="67202F"/>
    <a:srgbClr val="0000FF"/>
    <a:srgbClr val="F9D1D3"/>
    <a:srgbClr val="FFDE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322" autoAdjust="0"/>
  </p:normalViewPr>
  <p:slideViewPr>
    <p:cSldViewPr>
      <p:cViewPr varScale="1">
        <p:scale>
          <a:sx n="68" d="100"/>
          <a:sy n="68" d="100"/>
        </p:scale>
        <p:origin x="282" y="54"/>
      </p:cViewPr>
      <p:guideLst>
        <p:guide orient="horz" pos="1296"/>
        <p:guide pos="3840"/>
      </p:guideLst>
    </p:cSldViewPr>
  </p:slideViewPr>
  <p:notesTextViewPr>
    <p:cViewPr>
      <p:scale>
        <a:sx n="3" d="2"/>
        <a:sy n="3" d="2"/>
      </p:scale>
      <p:origin x="0" y="0"/>
    </p:cViewPr>
  </p:notesTextViewPr>
  <p:sorterViewPr>
    <p:cViewPr>
      <p:scale>
        <a:sx n="70" d="100"/>
        <a:sy n="70" d="100"/>
      </p:scale>
      <p:origin x="0" y="-5355"/>
    </p:cViewPr>
  </p:sorterViewPr>
  <p:notesViewPr>
    <p:cSldViewPr>
      <p:cViewPr varScale="1">
        <p:scale>
          <a:sx n="94" d="100"/>
          <a:sy n="94" d="100"/>
        </p:scale>
        <p:origin x="-726" y="-102"/>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cs typeface="Calibri" panose="020F0502020204030204" pitchFamily="34" charset="0"/>
            </a:endParaRPr>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cs typeface="Calibri" panose="020F0502020204030204" pitchFamily="34" charset="0"/>
            </a:endParaRPr>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cs typeface="Calibri" panose="020F0502020204030204" pitchFamily="34" charset="0"/>
            </a:endParaRP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6EFC9FE0-5D06-4E5C-99F1-EB03F9C5E7AD}" type="slidenum">
              <a:rPr lang="en-US" smtClean="0">
                <a:cs typeface="Calibri" panose="020F0502020204030204" pitchFamily="34" charset="0"/>
              </a:rPr>
              <a:t>‹#›</a:t>
            </a:fld>
            <a:endParaRPr lang="en-US" dirty="0">
              <a:cs typeface="Calibri" panose="020F0502020204030204" pitchFamily="34" charset="0"/>
            </a:endParaRPr>
          </a:p>
        </p:txBody>
      </p:sp>
    </p:spTree>
    <p:extLst>
      <p:ext uri="{BB962C8B-B14F-4D97-AF65-F5344CB8AC3E}">
        <p14:creationId xmlns:p14="http://schemas.microsoft.com/office/powerpoint/2010/main" val="36511046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cs typeface="Calibri" panose="020F0502020204030204" pitchFamily="34" charset="0"/>
              </a:defRPr>
            </a:lvl1pPr>
          </a:lstStyle>
          <a:p>
            <a:pPr>
              <a:defRPr/>
            </a:pPr>
            <a:fld id="{C5CEE3AE-188C-4664-BDD2-03CAB46821EF}" type="slidenum">
              <a:rPr lang="en-US" altLang="en-US" smtClean="0"/>
              <a:pPr>
                <a:defRPr/>
              </a:pPr>
              <a:t>‹#›</a:t>
            </a:fld>
            <a:endParaRPr lang="en-US" altLang="en-US" dirty="0"/>
          </a:p>
        </p:txBody>
      </p:sp>
    </p:spTree>
    <p:extLst>
      <p:ext uri="{BB962C8B-B14F-4D97-AF65-F5344CB8AC3E}">
        <p14:creationId xmlns:p14="http://schemas.microsoft.com/office/powerpoint/2010/main" val="615931631"/>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Clr>
        <a:srgbClr val="C00000"/>
      </a:buClr>
      <a:buFont typeface="Calibri" panose="020F0502020204030204" pitchFamily="34" charset="0"/>
      <a:buChar char="●"/>
      <a:defRPr sz="1200" kern="1200">
        <a:solidFill>
          <a:schemeClr val="tx1"/>
        </a:solidFill>
        <a:latin typeface="+mn-lt"/>
        <a:ea typeface="+mn-ea"/>
        <a:cs typeface="+mn-cs"/>
      </a:defRPr>
    </a:lvl1pPr>
    <a:lvl2pPr marL="395288" indent="-171450" algn="l" rtl="0" eaLnBrk="0" fontAlgn="base" hangingPunct="0">
      <a:spcBef>
        <a:spcPct val="30000"/>
      </a:spcBef>
      <a:spcAft>
        <a:spcPct val="0"/>
      </a:spcAft>
      <a:buClr>
        <a:srgbClr val="008000"/>
      </a:buClr>
      <a:buSzPct val="70000"/>
      <a:buFont typeface="Wingdings" panose="05000000000000000000" pitchFamily="2" charset="2"/>
      <a:buChar char="n"/>
      <a:defRPr sz="1200" kern="1200">
        <a:solidFill>
          <a:schemeClr val="tx1"/>
        </a:solidFill>
        <a:latin typeface="+mn-lt"/>
        <a:ea typeface="+mn-ea"/>
        <a:cs typeface="+mn-cs"/>
      </a:defRPr>
    </a:lvl2pPr>
    <a:lvl3pPr marL="628650" indent="-171450" algn="l" rtl="0" eaLnBrk="0" fontAlgn="base" hangingPunct="0">
      <a:spcBef>
        <a:spcPct val="30000"/>
      </a:spcBef>
      <a:spcAft>
        <a:spcPct val="0"/>
      </a:spcAft>
      <a:buClr>
        <a:schemeClr val="tx2"/>
      </a:buClr>
      <a:buSzPct val="70000"/>
      <a:buFont typeface="Wingdings" panose="05000000000000000000" pitchFamily="2" charset="2"/>
      <a:buChar char="®"/>
      <a:defRPr sz="1200" kern="1200">
        <a:solidFill>
          <a:schemeClr val="tx1"/>
        </a:solidFill>
        <a:latin typeface="+mn-lt"/>
        <a:ea typeface="+mn-ea"/>
        <a:cs typeface="+mn-cs"/>
      </a:defRPr>
    </a:lvl3pPr>
    <a:lvl4pPr marL="854075" indent="-173038"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118034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12-13-2020 v1.1</a:t>
            </a:r>
            <a:endParaRPr lang="en-US" dirty="0"/>
          </a:p>
        </p:txBody>
      </p:sp>
      <p:sp>
        <p:nvSpPr>
          <p:cNvPr id="3" name="Footer Placeholder 2"/>
          <p:cNvSpPr>
            <a:spLocks noGrp="1"/>
          </p:cNvSpPr>
          <p:nvPr>
            <p:ph type="ftr" sz="quarter" idx="11"/>
          </p:nvPr>
        </p:nvSpPr>
        <p:spPr/>
        <p:txBody>
          <a:bodyPr/>
          <a:lstStyle/>
          <a:p>
            <a:pPr>
              <a:defRPr/>
            </a:pPr>
            <a:r>
              <a:rPr lang="en-US"/>
              <a:t>NJ Sale of a Main Home</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0C71C609-0F0D-4841-9F2F-030B3379F104}"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02144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lt Vie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12-13-2020 v1.1</a:t>
            </a:r>
            <a:endParaRPr lang="en-US" dirty="0"/>
          </a:p>
        </p:txBody>
      </p:sp>
      <p:sp>
        <p:nvSpPr>
          <p:cNvPr id="4" name="Footer Placeholder 3"/>
          <p:cNvSpPr>
            <a:spLocks noGrp="1"/>
          </p:cNvSpPr>
          <p:nvPr>
            <p:ph type="ftr" sz="quarter" idx="11"/>
          </p:nvPr>
        </p:nvSpPr>
        <p:spPr/>
        <p:txBody>
          <a:bodyPr/>
          <a:lstStyle/>
          <a:p>
            <a:pPr>
              <a:defRPr/>
            </a:pPr>
            <a:r>
              <a:rPr lang="en-US"/>
              <a:t>NJ Sale of a Main Home</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66803" y="1295400"/>
            <a:ext cx="9734550" cy="584775"/>
          </a:xfrm>
          <a:ln>
            <a:solidFill>
              <a:schemeClr val="tx2"/>
            </a:solidFill>
          </a:ln>
        </p:spPr>
        <p:txBody>
          <a:bodyPr wrap="none">
            <a:normAutofit/>
          </a:bodyPr>
          <a:lstStyle>
            <a:lvl1pPr marL="0" indent="0">
              <a:buNone/>
              <a:defRPr/>
            </a:lvl1pPr>
          </a:lstStyle>
          <a:p>
            <a:pPr lvl="0"/>
            <a:r>
              <a:rPr lang="en-US" dirty="0"/>
              <a:t>What to show instead of slide (e.g. filename, </a:t>
            </a:r>
            <a:r>
              <a:rPr lang="en-US" dirty="0" err="1"/>
              <a:t>url</a:t>
            </a:r>
            <a:r>
              <a:rPr lang="en-US" dirty="0"/>
              <a:t>)</a:t>
            </a:r>
          </a:p>
        </p:txBody>
      </p:sp>
      <p:sp>
        <p:nvSpPr>
          <p:cNvPr id="6" name="TextBox 5">
            <a:extLst>
              <a:ext uri="{FF2B5EF4-FFF2-40B4-BE49-F238E27FC236}">
                <a16:creationId xmlns:a16="http://schemas.microsoft.com/office/drawing/2014/main" id="{B5C8B972-1573-4CEB-9525-B59B80DB252E}"/>
              </a:ext>
            </a:extLst>
          </p:cNvPr>
          <p:cNvSpPr txBox="1"/>
          <p:nvPr userDrawn="1"/>
        </p:nvSpPr>
        <p:spPr>
          <a:xfrm>
            <a:off x="1066803" y="2061606"/>
            <a:ext cx="9734549" cy="461665"/>
          </a:xfrm>
          <a:prstGeom prst="rect">
            <a:avLst/>
          </a:prstGeom>
          <a:noFill/>
        </p:spPr>
        <p:txBody>
          <a:bodyPr wrap="square" rtlCol="0">
            <a:spAutoFit/>
          </a:bodyPr>
          <a:lstStyle/>
          <a:p>
            <a:r>
              <a:rPr lang="en-US" sz="1200" dirty="0"/>
              <a:t>The student will see the above (pdf, image, webpage, etc.) instead of what is on this slide.  Your narration will still play while they’re seeing the above.  You can add anything you want (text box, pictures, etc.) to this slide to help you with your narration.</a:t>
            </a:r>
          </a:p>
        </p:txBody>
      </p:sp>
      <p:sp>
        <p:nvSpPr>
          <p:cNvPr id="8" name="TextBox 7">
            <a:extLst>
              <a:ext uri="{FF2B5EF4-FFF2-40B4-BE49-F238E27FC236}">
                <a16:creationId xmlns:a16="http://schemas.microsoft.com/office/drawing/2014/main" id="{C16FF369-8137-4C88-9F0C-2C6004828C74}"/>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View</a:t>
            </a:r>
          </a:p>
        </p:txBody>
      </p:sp>
    </p:spTree>
    <p:extLst>
      <p:ext uri="{BB962C8B-B14F-4D97-AF65-F5344CB8AC3E}">
        <p14:creationId xmlns:p14="http://schemas.microsoft.com/office/powerpoint/2010/main" val="1815492107"/>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t Vide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12-13-2020 v1.1</a:t>
            </a:r>
            <a:endParaRPr lang="en-US" dirty="0"/>
          </a:p>
        </p:txBody>
      </p:sp>
      <p:sp>
        <p:nvSpPr>
          <p:cNvPr id="4" name="Footer Placeholder 3"/>
          <p:cNvSpPr>
            <a:spLocks noGrp="1"/>
          </p:cNvSpPr>
          <p:nvPr>
            <p:ph type="ftr" sz="quarter" idx="11"/>
          </p:nvPr>
        </p:nvSpPr>
        <p:spPr/>
        <p:txBody>
          <a:bodyPr/>
          <a:lstStyle/>
          <a:p>
            <a:pPr>
              <a:defRPr/>
            </a:pPr>
            <a:r>
              <a:rPr lang="en-US"/>
              <a:t>NJ Sale of a Main Home</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Rectangle 6">
            <a:extLst>
              <a:ext uri="{FF2B5EF4-FFF2-40B4-BE49-F238E27FC236}">
                <a16:creationId xmlns:a16="http://schemas.microsoft.com/office/drawing/2014/main" id="{C9E40DD9-AFE8-4D60-AA3F-68A9C8E6EEDF}"/>
              </a:ext>
            </a:extLst>
          </p:cNvPr>
          <p:cNvSpPr/>
          <p:nvPr userDrawn="1"/>
        </p:nvSpPr>
        <p:spPr>
          <a:xfrm rot="16200000">
            <a:off x="8144253" y="2810256"/>
            <a:ext cx="6876288" cy="1219200"/>
          </a:xfrm>
          <a:prstGeom prst="rect">
            <a:avLst/>
          </a:prstGeom>
          <a:blipFill>
            <a:blip r:embed="rId2"/>
            <a:tile tx="0" ty="0" sx="100000" sy="100000" flip="none" algn="tl"/>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9" name="What">
            <a:extLst>
              <a:ext uri="{FF2B5EF4-FFF2-40B4-BE49-F238E27FC236}">
                <a16:creationId xmlns:a16="http://schemas.microsoft.com/office/drawing/2014/main" id="{965642A7-79E6-4FEF-83E0-48F7B51B43FD}"/>
              </a:ext>
            </a:extLst>
          </p:cNvPr>
          <p:cNvSpPr>
            <a:spLocks noGrp="1"/>
          </p:cNvSpPr>
          <p:nvPr>
            <p:ph type="body" sz="quarter" idx="13" hasCustomPrompt="1"/>
          </p:nvPr>
        </p:nvSpPr>
        <p:spPr>
          <a:xfrm>
            <a:off x="1084263" y="2514600"/>
            <a:ext cx="9734550" cy="584775"/>
          </a:xfrm>
          <a:ln>
            <a:solidFill>
              <a:schemeClr val="tx2"/>
            </a:solidFill>
          </a:ln>
        </p:spPr>
        <p:txBody>
          <a:bodyPr wrap="none">
            <a:normAutofit/>
          </a:bodyPr>
          <a:lstStyle>
            <a:lvl1pPr marL="0" indent="0">
              <a:buNone/>
              <a:defRPr/>
            </a:lvl1pPr>
          </a:lstStyle>
          <a:p>
            <a:pPr lvl="0"/>
            <a:r>
              <a:rPr lang="en-US" dirty="0"/>
              <a:t>Filename for video to show instead of this slide</a:t>
            </a:r>
          </a:p>
        </p:txBody>
      </p:sp>
      <p:sp>
        <p:nvSpPr>
          <p:cNvPr id="6" name="TextBox 5">
            <a:extLst>
              <a:ext uri="{FF2B5EF4-FFF2-40B4-BE49-F238E27FC236}">
                <a16:creationId xmlns:a16="http://schemas.microsoft.com/office/drawing/2014/main" id="{AC4DE80B-7425-435A-BE4E-B5C0DA640091}"/>
              </a:ext>
            </a:extLst>
          </p:cNvPr>
          <p:cNvSpPr txBox="1"/>
          <p:nvPr userDrawn="1"/>
        </p:nvSpPr>
        <p:spPr>
          <a:xfrm>
            <a:off x="1066803" y="3189023"/>
            <a:ext cx="9734549" cy="276999"/>
          </a:xfrm>
          <a:prstGeom prst="rect">
            <a:avLst/>
          </a:prstGeom>
          <a:noFill/>
        </p:spPr>
        <p:txBody>
          <a:bodyPr wrap="square" rtlCol="0">
            <a:spAutoFit/>
          </a:bodyPr>
          <a:lstStyle/>
          <a:p>
            <a:r>
              <a:rPr lang="en-US" sz="1200" dirty="0"/>
              <a:t>The student will see the above video instead of what is on this slide.  Any narration on this slide will be ignored and the audio in the video will play instead.</a:t>
            </a:r>
          </a:p>
        </p:txBody>
      </p:sp>
      <p:sp>
        <p:nvSpPr>
          <p:cNvPr id="8" name="TextBox 7">
            <a:extLst>
              <a:ext uri="{FF2B5EF4-FFF2-40B4-BE49-F238E27FC236}">
                <a16:creationId xmlns:a16="http://schemas.microsoft.com/office/drawing/2014/main" id="{9A7C8604-B76F-4C0D-AAC8-02AA75361E85}"/>
              </a:ext>
            </a:extLst>
          </p:cNvPr>
          <p:cNvSpPr txBox="1"/>
          <p:nvPr userDrawn="1"/>
        </p:nvSpPr>
        <p:spPr>
          <a:xfrm>
            <a:off x="11201400" y="342900"/>
            <a:ext cx="842090" cy="6134100"/>
          </a:xfrm>
          <a:prstGeom prst="rect">
            <a:avLst/>
          </a:prstGeom>
          <a:noFill/>
        </p:spPr>
        <p:txBody>
          <a:bodyPr vert="wordArtVert" wrap="square" rtlCol="0">
            <a:spAutoFit/>
          </a:bodyPr>
          <a:lstStyle/>
          <a:p>
            <a:r>
              <a:rPr lang="en-US" sz="3600" b="1" dirty="0">
                <a:solidFill>
                  <a:srgbClr val="FFFF00"/>
                </a:solidFill>
              </a:rPr>
              <a:t>Alt Video</a:t>
            </a:r>
          </a:p>
        </p:txBody>
      </p:sp>
    </p:spTree>
    <p:extLst>
      <p:ext uri="{BB962C8B-B14F-4D97-AF65-F5344CB8AC3E}">
        <p14:creationId xmlns:p14="http://schemas.microsoft.com/office/powerpoint/2010/main" val="2003847530"/>
      </p:ext>
    </p:extLst>
  </p:cSld>
  <p:clrMapOvr>
    <a:masterClrMapping/>
  </p:clrMapOvr>
  <p:extLst>
    <p:ext uri="{DCECCB84-F9BA-43D5-87BE-67443E8EF086}">
      <p15:sldGuideLst xmlns:p15="http://schemas.microsoft.com/office/powerpoint/2012/main">
        <p15:guide id="7" pos="800">
          <p15:clr>
            <a:srgbClr val="FBAE40"/>
          </p15:clr>
        </p15:guide>
        <p15:guide id="8" pos="6944">
          <p15:clr>
            <a:srgbClr val="FBAE40"/>
          </p15:clr>
        </p15:guide>
        <p15:guide id="9" orient="horz" pos="828">
          <p15:clr>
            <a:srgbClr val="FBAE40"/>
          </p15:clr>
        </p15:guide>
        <p15:guide id="10" pos="1067">
          <p15:clr>
            <a:srgbClr val="FBAE40"/>
          </p15:clr>
        </p15:guide>
        <p15:guide id="11" pos="92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2" y="1752600"/>
            <a:ext cx="12191997" cy="152400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hasCustomPrompt="1"/>
          </p:nvPr>
        </p:nvSpPr>
        <p:spPr>
          <a:xfrm>
            <a:off x="916502" y="3697339"/>
            <a:ext cx="10284897" cy="1112839"/>
          </a:xfrm>
          <a:prstGeom prst="rect">
            <a:avLst/>
          </a:prstGeom>
        </p:spPr>
        <p:txBody>
          <a:bodyPr anchor="ctr">
            <a:noAutofit/>
          </a:bodyPr>
          <a:lstStyle>
            <a:lvl1pPr marL="0" indent="0" algn="ctr">
              <a:spcBef>
                <a:spcPts val="0"/>
              </a:spcBef>
              <a:buNone/>
              <a:defRPr sz="3200">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Section subtitle</a:t>
            </a:r>
          </a:p>
        </p:txBody>
      </p:sp>
      <p:sp>
        <p:nvSpPr>
          <p:cNvPr id="6" name="Title 5"/>
          <p:cNvSpPr>
            <a:spLocks noGrp="1"/>
          </p:cNvSpPr>
          <p:nvPr>
            <p:ph type="title" hasCustomPrompt="1"/>
          </p:nvPr>
        </p:nvSpPr>
        <p:spPr>
          <a:xfrm>
            <a:off x="914456" y="1875512"/>
            <a:ext cx="10286944" cy="1219200"/>
          </a:xfrm>
        </p:spPr>
        <p:txBody>
          <a:bodyPr>
            <a:noAutofit/>
          </a:bodyPr>
          <a:lstStyle>
            <a:lvl1pPr algn="ctr">
              <a:defRPr sz="4400"/>
            </a:lvl1pPr>
          </a:lstStyle>
          <a:p>
            <a:r>
              <a:rPr lang="en-US" dirty="0"/>
              <a:t>Click to edit Section title</a:t>
            </a:r>
          </a:p>
        </p:txBody>
      </p:sp>
      <p:sp>
        <p:nvSpPr>
          <p:cNvPr id="11" name="Date Placeholder 3">
            <a:extLst>
              <a:ext uri="{FF2B5EF4-FFF2-40B4-BE49-F238E27FC236}">
                <a16:creationId xmlns:a16="http://schemas.microsoft.com/office/drawing/2014/main" id="{00FBC534-17C0-4222-AADE-7C7F790884C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12" name="Footer Placeholder 4">
            <a:extLst>
              <a:ext uri="{FF2B5EF4-FFF2-40B4-BE49-F238E27FC236}">
                <a16:creationId xmlns:a16="http://schemas.microsoft.com/office/drawing/2014/main" id="{86D7AF6E-738D-4097-8AA1-592F35F877B8}"/>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13" name="Slide Number Placeholder 5">
            <a:extLst>
              <a:ext uri="{FF2B5EF4-FFF2-40B4-BE49-F238E27FC236}">
                <a16:creationId xmlns:a16="http://schemas.microsoft.com/office/drawing/2014/main" id="{C6B0EE7E-6ABF-45F2-862B-59DFDDA071F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53428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1" name="Date Placeholder 3">
            <a:extLst>
              <a:ext uri="{FF2B5EF4-FFF2-40B4-BE49-F238E27FC236}">
                <a16:creationId xmlns:a16="http://schemas.microsoft.com/office/drawing/2014/main" id="{E2777EEB-671D-46C7-BE06-6AACE943B2FD}"/>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12" name="Footer Placeholder 4">
            <a:extLst>
              <a:ext uri="{FF2B5EF4-FFF2-40B4-BE49-F238E27FC236}">
                <a16:creationId xmlns:a16="http://schemas.microsoft.com/office/drawing/2014/main" id="{0B101F8C-20C6-48F8-B9D4-05A3F4250B35}"/>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13" name="Slide Number Placeholder 5">
            <a:extLst>
              <a:ext uri="{FF2B5EF4-FFF2-40B4-BE49-F238E27FC236}">
                <a16:creationId xmlns:a16="http://schemas.microsoft.com/office/drawing/2014/main" id="{955A77E5-43A5-434A-9B37-8D795097B934}"/>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27129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12-13-2020 v1.1</a:t>
            </a:r>
            <a:endParaRPr lang="en-US" dirty="0"/>
          </a:p>
        </p:txBody>
      </p:sp>
      <p:sp>
        <p:nvSpPr>
          <p:cNvPr id="4" name="Footer Placeholder 3"/>
          <p:cNvSpPr>
            <a:spLocks noGrp="1"/>
          </p:cNvSpPr>
          <p:nvPr>
            <p:ph type="ftr" sz="quarter" idx="11"/>
          </p:nvPr>
        </p:nvSpPr>
        <p:spPr/>
        <p:txBody>
          <a:bodyPr/>
          <a:lstStyle/>
          <a:p>
            <a:pPr>
              <a:defRPr/>
            </a:pPr>
            <a:r>
              <a:rPr lang="en-US"/>
              <a:t>NJ Sale of a Main Home</a:t>
            </a:r>
            <a:endParaRPr lang="en-US" dirty="0"/>
          </a:p>
        </p:txBody>
      </p:sp>
      <p:sp>
        <p:nvSpPr>
          <p:cNvPr id="5" name="Slide Number Placeholder 4"/>
          <p:cNvSpPr>
            <a:spLocks noGrp="1"/>
          </p:cNvSpPr>
          <p:nvPr>
            <p:ph type="sldNum" sz="quarter" idx="12"/>
          </p:nvPr>
        </p:nvSpPr>
        <p:spPr/>
        <p:txBody>
          <a:bodyPr/>
          <a:lstStyle/>
          <a:p>
            <a:pPr>
              <a:defRPr/>
            </a:pPr>
            <a:fld id="{9C9E3000-1FE7-4597-BE23-A1AC10F0DE04}"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54270348"/>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12-13-2020 v1.1</a:t>
            </a:r>
          </a:p>
        </p:txBody>
      </p:sp>
      <p:sp>
        <p:nvSpPr>
          <p:cNvPr id="4" name="Footer Placeholder 3"/>
          <p:cNvSpPr>
            <a:spLocks noGrp="1"/>
          </p:cNvSpPr>
          <p:nvPr>
            <p:ph type="ftr" sz="quarter" idx="11"/>
          </p:nvPr>
        </p:nvSpPr>
        <p:spPr/>
        <p:txBody>
          <a:bodyPr/>
          <a:lstStyle/>
          <a:p>
            <a:pPr>
              <a:defRPr/>
            </a:pPr>
            <a:r>
              <a:rPr lang="en-US"/>
              <a:t>NJ Sale of a Main Home</a:t>
            </a:r>
            <a:endParaRPr lang="en-US" dirty="0"/>
          </a:p>
        </p:txBody>
      </p:sp>
      <p:sp>
        <p:nvSpPr>
          <p:cNvPr id="5" name="Slide Number Placeholder 4"/>
          <p:cNvSpPr>
            <a:spLocks noGrp="1"/>
          </p:cNvSpPr>
          <p:nvPr>
            <p:ph type="sldNum" sz="quarter" idx="12"/>
          </p:nvPr>
        </p:nvSpPr>
        <p:spPr/>
        <p:txBody>
          <a:bodyPr/>
          <a:lstStyle/>
          <a:p>
            <a:pPr>
              <a:defRPr/>
            </a:pPr>
            <a:fld id="{CE176C80-3929-4771-A23C-9F9CC74EC15F}"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6755979"/>
      </p:ext>
    </p:extLst>
  </p:cSld>
  <p:clrMapOvr>
    <a:masterClrMapping/>
  </p:clrMapOvr>
  <p:extLst>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12-13-2020 v1.1</a:t>
            </a:r>
          </a:p>
        </p:txBody>
      </p:sp>
      <p:sp>
        <p:nvSpPr>
          <p:cNvPr id="8" name="Footer Placeholder 7"/>
          <p:cNvSpPr>
            <a:spLocks noGrp="1"/>
          </p:cNvSpPr>
          <p:nvPr>
            <p:ph type="ftr" sz="quarter" idx="11"/>
          </p:nvPr>
        </p:nvSpPr>
        <p:spPr/>
        <p:txBody>
          <a:bodyPr/>
          <a:lstStyle/>
          <a:p>
            <a:pPr>
              <a:defRPr/>
            </a:pPr>
            <a:r>
              <a:rPr lang="en-US"/>
              <a:t>NJ Sale of a Main Home</a:t>
            </a:r>
            <a:endParaRPr lang="en-US" dirty="0"/>
          </a:p>
        </p:txBody>
      </p:sp>
      <p:sp>
        <p:nvSpPr>
          <p:cNvPr id="9" name="Slide Number Placeholder 8"/>
          <p:cNvSpPr>
            <a:spLocks noGrp="1"/>
          </p:cNvSpPr>
          <p:nvPr>
            <p:ph type="sldNum" sz="quarter" idx="12"/>
          </p:nvPr>
        </p:nvSpPr>
        <p:spPr/>
        <p:txBody>
          <a:bodyPr/>
          <a:lstStyle/>
          <a:p>
            <a:pPr>
              <a:defRPr/>
            </a:pPr>
            <a:fld id="{6F3A8DBD-CFCB-446C-B8A6-1CA899896161}"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838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Text Placeholder 5"/>
          <p:cNvSpPr>
            <a:spLocks noGrp="1"/>
          </p:cNvSpPr>
          <p:nvPr>
            <p:ph type="body" sz="quarter" idx="13"/>
          </p:nvPr>
        </p:nvSpPr>
        <p:spPr>
          <a:xfrm>
            <a:off x="838205" y="4114800"/>
            <a:ext cx="10492873" cy="1828800"/>
          </a:xfrm>
        </p:spPr>
        <p:txBody>
          <a:bodyPr/>
          <a:lstStyle>
            <a:lvl1pPr>
              <a:defRPr/>
            </a:lvl1pPr>
            <a:lvl2pPr>
              <a:defRPr/>
            </a:lvl2pPr>
          </a:lstStyle>
          <a:p>
            <a:pPr lvl="0"/>
            <a:r>
              <a:rPr lang="en-US"/>
              <a:t>Click to edit Master text styles</a:t>
            </a:r>
          </a:p>
          <a:p>
            <a:pPr lvl="1"/>
            <a:r>
              <a:rPr lang="en-US"/>
              <a:t>Second level</a:t>
            </a:r>
          </a:p>
        </p:txBody>
      </p:sp>
      <p:sp>
        <p:nvSpPr>
          <p:cNvPr id="4" name="Picture Placeholder 3"/>
          <p:cNvSpPr>
            <a:spLocks noGrp="1"/>
          </p:cNvSpPr>
          <p:nvPr>
            <p:ph type="pic" sz="quarter" idx="15"/>
          </p:nvPr>
        </p:nvSpPr>
        <p:spPr>
          <a:xfrm>
            <a:off x="838205" y="1752600"/>
            <a:ext cx="10492873" cy="2217738"/>
          </a:xfrm>
        </p:spPr>
        <p:txBody>
          <a:bodyPr/>
          <a:lstStyle>
            <a:lvl1pPr marL="0" indent="0">
              <a:buNone/>
              <a:defRPr/>
            </a:lvl1pPr>
          </a:lstStyle>
          <a:p>
            <a:r>
              <a:rPr lang="en-US"/>
              <a:t>Click icon to add picture</a:t>
            </a:r>
            <a:endParaRPr lang="en-US" dirty="0"/>
          </a:p>
        </p:txBody>
      </p:sp>
      <p:sp>
        <p:nvSpPr>
          <p:cNvPr id="8" name="Date Placeholder 3">
            <a:extLst>
              <a:ext uri="{FF2B5EF4-FFF2-40B4-BE49-F238E27FC236}">
                <a16:creationId xmlns:a16="http://schemas.microsoft.com/office/drawing/2014/main" id="{A89C4C11-F6BF-449E-B432-1002EDEA9432}"/>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11" name="Footer Placeholder 4">
            <a:extLst>
              <a:ext uri="{FF2B5EF4-FFF2-40B4-BE49-F238E27FC236}">
                <a16:creationId xmlns:a16="http://schemas.microsoft.com/office/drawing/2014/main" id="{91D1D2E6-12E6-4DB9-BE31-DE2C0B6BC05F}"/>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12" name="Slide Number Placeholder 5">
            <a:extLst>
              <a:ext uri="{FF2B5EF4-FFF2-40B4-BE49-F238E27FC236}">
                <a16:creationId xmlns:a16="http://schemas.microsoft.com/office/drawing/2014/main" id="{C2B8A865-8A0B-4AA8-A5A9-D1D8E11691E6}"/>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18244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1278833" y="1761434"/>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Click to edit Master text styles</a:t>
            </a:r>
          </a:p>
          <a:p>
            <a:pPr lvl="1"/>
            <a:r>
              <a:rPr lang="en-US"/>
              <a:t>Second level</a:t>
            </a:r>
          </a:p>
        </p:txBody>
      </p:sp>
      <p:sp>
        <p:nvSpPr>
          <p:cNvPr id="8" name="Date Placeholder 3">
            <a:extLst>
              <a:ext uri="{FF2B5EF4-FFF2-40B4-BE49-F238E27FC236}">
                <a16:creationId xmlns:a16="http://schemas.microsoft.com/office/drawing/2014/main" id="{4A5B7494-2933-4BD6-AC6A-2829F425BE06}"/>
              </a:ext>
            </a:extLst>
          </p:cNvPr>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11" name="Footer Placeholder 4">
            <a:extLst>
              <a:ext uri="{FF2B5EF4-FFF2-40B4-BE49-F238E27FC236}">
                <a16:creationId xmlns:a16="http://schemas.microsoft.com/office/drawing/2014/main" id="{42BF282B-6D54-4CA6-A232-C11E0F11AAAC}"/>
              </a:ext>
            </a:extLst>
          </p:cNvPr>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12" name="Slide Number Placeholder 5">
            <a:extLst>
              <a:ext uri="{FF2B5EF4-FFF2-40B4-BE49-F238E27FC236}">
                <a16:creationId xmlns:a16="http://schemas.microsoft.com/office/drawing/2014/main" id="{88110B43-CEF2-45E2-BBC8-430AB67CB4DB}"/>
              </a:ext>
            </a:extLst>
          </p:cNvPr>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Tree>
    <p:extLst>
      <p:ext uri="{BB962C8B-B14F-4D97-AF65-F5344CB8AC3E}">
        <p14:creationId xmlns:p14="http://schemas.microsoft.com/office/powerpoint/2010/main" val="35081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12-13-2020 v1.1</a:t>
            </a:r>
          </a:p>
        </p:txBody>
      </p:sp>
      <p:sp>
        <p:nvSpPr>
          <p:cNvPr id="3" name="Footer Placeholder 2"/>
          <p:cNvSpPr>
            <a:spLocks noGrp="1"/>
          </p:cNvSpPr>
          <p:nvPr>
            <p:ph type="ftr" sz="quarter" idx="11"/>
          </p:nvPr>
        </p:nvSpPr>
        <p:spPr/>
        <p:txBody>
          <a:bodyPr/>
          <a:lstStyle/>
          <a:p>
            <a:pPr>
              <a:defRPr/>
            </a:pPr>
            <a:r>
              <a:rPr lang="en-US"/>
              <a:t>NJ Sale of a Main Home</a:t>
            </a:r>
            <a:endParaRPr lang="en-US" dirty="0"/>
          </a:p>
        </p:txBody>
      </p:sp>
      <p:sp>
        <p:nvSpPr>
          <p:cNvPr id="4" name="Slide Number Placeholder 3"/>
          <p:cNvSpPr>
            <a:spLocks noGrp="1"/>
          </p:cNvSpPr>
          <p:nvPr>
            <p:ph type="sldNum" sz="quarter" idx="12"/>
          </p:nvPr>
        </p:nvSpPr>
        <p:spPr/>
        <p:txBody>
          <a:bodyPr/>
          <a:lstStyle/>
          <a:p>
            <a:pPr>
              <a:defRPr/>
            </a:pPr>
            <a:fld id="{9812D7E6-FB69-44F1-8A56-928FF0B4A47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5395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12-13-2020 v1.1</a:t>
            </a:r>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NJ Sale of a Main Home</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71C609-0F0D-4841-9F2F-030B3379F104}" type="slidenum">
              <a:rPr lang="en-US" altLang="en-US" smtClean="0"/>
              <a:pPr>
                <a:defRPr/>
              </a:pPr>
              <a:t>‹#›</a:t>
            </a:fld>
            <a:endParaRPr lang="en-US" altLang="en-US" dirty="0"/>
          </a:p>
        </p:txBody>
      </p:sp>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728904772"/>
      </p:ext>
    </p:extLst>
  </p:cSld>
  <p:clrMap bg1="lt1" tx1="dk1" bg2="lt2" tx2="dk2" accent1="accent1" accent2="accent2" accent3="accent3" accent4="accent4" accent5="accent5" accent6="accent6" hlink="hlink" folHlink="folHlink"/>
  <p:sldLayoutIdLst>
    <p:sldLayoutId id="2147484493" r:id="rId1"/>
    <p:sldLayoutId id="2147484515" r:id="rId2"/>
    <p:sldLayoutId id="2147484517" r:id="rId3"/>
    <p:sldLayoutId id="2147484498" r:id="rId4"/>
    <p:sldLayoutId id="2147484495" r:id="rId5"/>
    <p:sldLayoutId id="2147484496" r:id="rId6"/>
    <p:sldLayoutId id="2147484516" r:id="rId7"/>
    <p:sldLayoutId id="2147484497" r:id="rId8"/>
    <p:sldLayoutId id="2147484499" r:id="rId9"/>
    <p:sldLayoutId id="2147484500" r:id="rId10"/>
    <p:sldLayoutId id="2147484518" r:id="rId11"/>
    <p:sldLayoutId id="2147484519" r:id="rId12"/>
  </p:sldLayoutIdLst>
  <p:hf hdr="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1067" userDrawn="1">
          <p15:clr>
            <a:srgbClr val="F26B43"/>
          </p15:clr>
        </p15:guide>
        <p15:guide id="11" orient="horz" pos="1344" userDrawn="1">
          <p15:clr>
            <a:srgbClr val="F26B43"/>
          </p15:clr>
        </p15:guide>
        <p15:guide id="12" pos="683" userDrawn="1">
          <p15:clr>
            <a:srgbClr val="F26B43"/>
          </p15:clr>
        </p15:guide>
        <p15:guide id="13" orient="horz" pos="1056" userDrawn="1">
          <p15:clr>
            <a:srgbClr val="F26B43"/>
          </p15:clr>
        </p15:guide>
        <p15:guide id="14" orient="horz" pos="828" userDrawn="1">
          <p15:clr>
            <a:srgbClr val="F26B43"/>
          </p15:clr>
        </p15:guide>
        <p15:guide id="15" pos="8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E90A32-006E-4685-A43A-C876337DBE0F}"/>
              </a:ext>
            </a:extLst>
          </p:cNvPr>
          <p:cNvSpPr>
            <a:spLocks noGrp="1"/>
          </p:cNvSpPr>
          <p:nvPr>
            <p:ph type="subTitle" idx="1"/>
          </p:nvPr>
        </p:nvSpPr>
        <p:spPr/>
        <p:txBody>
          <a:bodyPr/>
          <a:lstStyle/>
          <a:p>
            <a:endParaRPr lang="en-US"/>
          </a:p>
        </p:txBody>
      </p:sp>
      <p:sp>
        <p:nvSpPr>
          <p:cNvPr id="3" name="Title 2">
            <a:extLst>
              <a:ext uri="{FF2B5EF4-FFF2-40B4-BE49-F238E27FC236}">
                <a16:creationId xmlns:a16="http://schemas.microsoft.com/office/drawing/2014/main" id="{0486D8C2-CC35-4A7F-A70B-10DDEFF5B235}"/>
              </a:ext>
            </a:extLst>
          </p:cNvPr>
          <p:cNvSpPr>
            <a:spLocks noGrp="1"/>
          </p:cNvSpPr>
          <p:nvPr>
            <p:ph type="title"/>
          </p:nvPr>
        </p:nvSpPr>
        <p:spPr/>
        <p:txBody>
          <a:bodyPr/>
          <a:lstStyle/>
          <a:p>
            <a:r>
              <a:rPr lang="en-US" dirty="0"/>
              <a:t>Sale of a Main Home</a:t>
            </a:r>
          </a:p>
        </p:txBody>
      </p:sp>
      <p:sp>
        <p:nvSpPr>
          <p:cNvPr id="6" name="Slide Number Placeholder 5">
            <a:extLst>
              <a:ext uri="{FF2B5EF4-FFF2-40B4-BE49-F238E27FC236}">
                <a16:creationId xmlns:a16="http://schemas.microsoft.com/office/drawing/2014/main" id="{7C77BA70-AF24-47D2-B814-1AF87BCBB33F}"/>
              </a:ext>
            </a:extLst>
          </p:cNvPr>
          <p:cNvSpPr>
            <a:spLocks noGrp="1"/>
          </p:cNvSpPr>
          <p:nvPr>
            <p:ph type="sldNum" sz="quarter" idx="4"/>
          </p:nvPr>
        </p:nvSpPr>
        <p:spPr/>
        <p:txBody>
          <a:bodyPr/>
          <a:lstStyle/>
          <a:p>
            <a:pPr>
              <a:defRPr/>
            </a:pPr>
            <a:fld id="{0C71C609-0F0D-4841-9F2F-030B3379F104}" type="slidenum">
              <a:rPr lang="en-US" altLang="en-US" smtClean="0"/>
              <a:pPr>
                <a:defRPr/>
              </a:pPr>
              <a:t>1</a:t>
            </a:fld>
            <a:endParaRPr lang="en-US" altLang="en-US" dirty="0"/>
          </a:p>
        </p:txBody>
      </p:sp>
      <p:sp>
        <p:nvSpPr>
          <p:cNvPr id="7" name="Date Placeholder 6">
            <a:extLst>
              <a:ext uri="{FF2B5EF4-FFF2-40B4-BE49-F238E27FC236}">
                <a16:creationId xmlns:a16="http://schemas.microsoft.com/office/drawing/2014/main" id="{B76D1045-D2E9-458E-9CAA-0EC66B64ED58}"/>
              </a:ext>
            </a:extLst>
          </p:cNvPr>
          <p:cNvSpPr>
            <a:spLocks noGrp="1"/>
          </p:cNvSpPr>
          <p:nvPr>
            <p:ph type="dt" sz="half" idx="2"/>
          </p:nvPr>
        </p:nvSpPr>
        <p:spPr/>
        <p:txBody>
          <a:bodyPr/>
          <a:lstStyle/>
          <a:p>
            <a:r>
              <a:rPr lang="en-US"/>
              <a:t>12-13-2020 v1.1</a:t>
            </a:r>
            <a:endParaRPr lang="en-US" dirty="0"/>
          </a:p>
        </p:txBody>
      </p:sp>
      <p:sp>
        <p:nvSpPr>
          <p:cNvPr id="8" name="Footer Placeholder 7">
            <a:extLst>
              <a:ext uri="{FF2B5EF4-FFF2-40B4-BE49-F238E27FC236}">
                <a16:creationId xmlns:a16="http://schemas.microsoft.com/office/drawing/2014/main" id="{3502F80E-DF67-4966-865F-B33AED8E8BFD}"/>
              </a:ext>
            </a:extLst>
          </p:cNvPr>
          <p:cNvSpPr>
            <a:spLocks noGrp="1"/>
          </p:cNvSpPr>
          <p:nvPr>
            <p:ph type="ftr" sz="quarter" idx="3"/>
          </p:nvPr>
        </p:nvSpPr>
        <p:spPr/>
        <p:txBody>
          <a:bodyPr/>
          <a:lstStyle/>
          <a:p>
            <a:pPr>
              <a:defRPr/>
            </a:pPr>
            <a:r>
              <a:rPr lang="en-US"/>
              <a:t>NJ Sale of a Main Home</a:t>
            </a:r>
            <a:endParaRPr lang="en-US" dirty="0"/>
          </a:p>
        </p:txBody>
      </p:sp>
    </p:spTree>
    <p:extLst>
      <p:ext uri="{BB962C8B-B14F-4D97-AF65-F5344CB8AC3E}">
        <p14:creationId xmlns:p14="http://schemas.microsoft.com/office/powerpoint/2010/main" val="201790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9DBE06-6134-4AE7-AFCD-B83CBBF8FF3D}"/>
              </a:ext>
            </a:extLst>
          </p:cNvPr>
          <p:cNvSpPr>
            <a:spLocks noGrp="1"/>
          </p:cNvSpPr>
          <p:nvPr>
            <p:ph sz="quarter" idx="12"/>
          </p:nvPr>
        </p:nvSpPr>
        <p:spPr/>
        <p:txBody>
          <a:bodyPr/>
          <a:lstStyle/>
          <a:p>
            <a:r>
              <a:rPr lang="en-US" dirty="0"/>
              <a:t>The sale is not reportable if the taxpayer:</a:t>
            </a:r>
          </a:p>
          <a:p>
            <a:pPr lvl="1"/>
            <a:r>
              <a:rPr lang="en-US" dirty="0"/>
              <a:t> Does not have a gain on the sale of the main home</a:t>
            </a:r>
          </a:p>
          <a:p>
            <a:pPr lvl="1"/>
            <a:r>
              <a:rPr lang="en-US" dirty="0"/>
              <a:t> Meets Test 1 &amp; 2 and qualifies them for the $250,000 or $500,000 exclusion and does not have a gain on the sale after applying the exclusion  </a:t>
            </a:r>
          </a:p>
          <a:p>
            <a:pPr lvl="1"/>
            <a:r>
              <a:rPr lang="en-US" dirty="0"/>
              <a:t>Did not receive a 1099-S reporting the sale</a:t>
            </a:r>
          </a:p>
          <a:p>
            <a:pPr lvl="1"/>
            <a:endParaRPr lang="en-US" dirty="0"/>
          </a:p>
        </p:txBody>
      </p:sp>
      <p:sp>
        <p:nvSpPr>
          <p:cNvPr id="3" name="Title 2">
            <a:extLst>
              <a:ext uri="{FF2B5EF4-FFF2-40B4-BE49-F238E27FC236}">
                <a16:creationId xmlns:a16="http://schemas.microsoft.com/office/drawing/2014/main" id="{21B1B685-97BB-4710-91F8-D977548B12C2}"/>
              </a:ext>
            </a:extLst>
          </p:cNvPr>
          <p:cNvSpPr>
            <a:spLocks noGrp="1"/>
          </p:cNvSpPr>
          <p:nvPr>
            <p:ph type="title"/>
          </p:nvPr>
        </p:nvSpPr>
        <p:spPr/>
        <p:txBody>
          <a:bodyPr/>
          <a:lstStyle/>
          <a:p>
            <a:r>
              <a:rPr lang="en-US" dirty="0"/>
              <a:t>Sale Not Reportable</a:t>
            </a:r>
          </a:p>
        </p:txBody>
      </p:sp>
      <p:sp>
        <p:nvSpPr>
          <p:cNvPr id="4" name="Date Placeholder 3">
            <a:extLst>
              <a:ext uri="{FF2B5EF4-FFF2-40B4-BE49-F238E27FC236}">
                <a16:creationId xmlns:a16="http://schemas.microsoft.com/office/drawing/2014/main" id="{61A3F1BD-1315-42B3-8EA5-CE4B5A59BE90}"/>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BDF8E5D5-A64C-4142-810A-31D8D423A66B}"/>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73FDFA83-3643-4B5E-BD31-E100DA5ECCCC}"/>
              </a:ext>
            </a:extLst>
          </p:cNvPr>
          <p:cNvSpPr>
            <a:spLocks noGrp="1"/>
          </p:cNvSpPr>
          <p:nvPr>
            <p:ph type="sldNum" sz="quarter" idx="4"/>
          </p:nvPr>
        </p:nvSpPr>
        <p:spPr/>
        <p:txBody>
          <a:bodyPr/>
          <a:lstStyle/>
          <a:p>
            <a:pPr>
              <a:defRPr/>
            </a:pPr>
            <a:fld id="{0C71C609-0F0D-4841-9F2F-030B3379F104}" type="slidenum">
              <a:rPr lang="en-US" altLang="en-US" smtClean="0"/>
              <a:pPr>
                <a:defRPr/>
              </a:pPr>
              <a:t>10</a:t>
            </a:fld>
            <a:endParaRPr lang="en-US" altLang="en-US" dirty="0"/>
          </a:p>
        </p:txBody>
      </p:sp>
    </p:spTree>
    <p:extLst>
      <p:ext uri="{BB962C8B-B14F-4D97-AF65-F5344CB8AC3E}">
        <p14:creationId xmlns:p14="http://schemas.microsoft.com/office/powerpoint/2010/main" val="11320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7588E0-E0D2-469B-9227-241F1EF2C200}"/>
              </a:ext>
            </a:extLst>
          </p:cNvPr>
          <p:cNvSpPr>
            <a:spLocks noGrp="1"/>
          </p:cNvSpPr>
          <p:nvPr>
            <p:ph sz="quarter" idx="12"/>
          </p:nvPr>
        </p:nvSpPr>
        <p:spPr/>
        <p:txBody>
          <a:bodyPr/>
          <a:lstStyle/>
          <a:p>
            <a:r>
              <a:rPr lang="en-US" dirty="0"/>
              <a:t>See Special Topic “Sale of Home” on preparer’s page of TaxPrep4Free</a:t>
            </a:r>
          </a:p>
          <a:p>
            <a:r>
              <a:rPr lang="en-US" dirty="0"/>
              <a:t>See Pub 4012 pages D-28 –D-31</a:t>
            </a:r>
          </a:p>
        </p:txBody>
      </p:sp>
      <p:sp>
        <p:nvSpPr>
          <p:cNvPr id="3" name="Title 2">
            <a:extLst>
              <a:ext uri="{FF2B5EF4-FFF2-40B4-BE49-F238E27FC236}">
                <a16:creationId xmlns:a16="http://schemas.microsoft.com/office/drawing/2014/main" id="{16778485-79D9-4B25-A91E-CE737A021ACC}"/>
              </a:ext>
            </a:extLst>
          </p:cNvPr>
          <p:cNvSpPr>
            <a:spLocks noGrp="1"/>
          </p:cNvSpPr>
          <p:nvPr>
            <p:ph type="title"/>
          </p:nvPr>
        </p:nvSpPr>
        <p:spPr/>
        <p:txBody>
          <a:bodyPr/>
          <a:lstStyle/>
          <a:p>
            <a:r>
              <a:rPr lang="en-US" dirty="0"/>
              <a:t>How to Report Sale in TSO if required</a:t>
            </a:r>
          </a:p>
        </p:txBody>
      </p:sp>
      <p:sp>
        <p:nvSpPr>
          <p:cNvPr id="4" name="Date Placeholder 3">
            <a:extLst>
              <a:ext uri="{FF2B5EF4-FFF2-40B4-BE49-F238E27FC236}">
                <a16:creationId xmlns:a16="http://schemas.microsoft.com/office/drawing/2014/main" id="{6AED7F2E-6A47-462E-B679-9E67DE8BF7A3}"/>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86456CBA-F81C-4E95-8165-737D8AB19B53}"/>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876E3482-2F92-479A-A542-02584F269F0A}"/>
              </a:ext>
            </a:extLst>
          </p:cNvPr>
          <p:cNvSpPr>
            <a:spLocks noGrp="1"/>
          </p:cNvSpPr>
          <p:nvPr>
            <p:ph type="sldNum" sz="quarter" idx="4"/>
          </p:nvPr>
        </p:nvSpPr>
        <p:spPr/>
        <p:txBody>
          <a:bodyPr/>
          <a:lstStyle/>
          <a:p>
            <a:pPr>
              <a:defRPr/>
            </a:pPr>
            <a:fld id="{0C71C609-0F0D-4841-9F2F-030B3379F104}" type="slidenum">
              <a:rPr lang="en-US" altLang="en-US" smtClean="0"/>
              <a:pPr>
                <a:defRPr/>
              </a:pPr>
              <a:t>11</a:t>
            </a:fld>
            <a:endParaRPr lang="en-US" altLang="en-US" dirty="0"/>
          </a:p>
        </p:txBody>
      </p:sp>
    </p:spTree>
    <p:extLst>
      <p:ext uri="{BB962C8B-B14F-4D97-AF65-F5344CB8AC3E}">
        <p14:creationId xmlns:p14="http://schemas.microsoft.com/office/powerpoint/2010/main" val="3435195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9EF165-5513-4C9E-9C9F-FD811699891B}"/>
              </a:ext>
            </a:extLst>
          </p:cNvPr>
          <p:cNvSpPr>
            <a:spLocks noGrp="1"/>
          </p:cNvSpPr>
          <p:nvPr>
            <p:ph sz="quarter" idx="12"/>
          </p:nvPr>
        </p:nvSpPr>
        <p:spPr/>
        <p:txBody>
          <a:bodyPr/>
          <a:lstStyle/>
          <a:p>
            <a:r>
              <a:rPr lang="en-US" dirty="0"/>
              <a:t>Pub. 4491 pages 11-11 – 11-18</a:t>
            </a:r>
          </a:p>
          <a:p>
            <a:r>
              <a:rPr lang="en-US" dirty="0"/>
              <a:t>IRS Pub. 523 Selling Your Home</a:t>
            </a:r>
          </a:p>
        </p:txBody>
      </p:sp>
      <p:sp>
        <p:nvSpPr>
          <p:cNvPr id="3" name="Title 2">
            <a:extLst>
              <a:ext uri="{FF2B5EF4-FFF2-40B4-BE49-F238E27FC236}">
                <a16:creationId xmlns:a16="http://schemas.microsoft.com/office/drawing/2014/main" id="{3E374F50-4D4B-4D36-AC6E-AFB75090D5ED}"/>
              </a:ext>
            </a:extLst>
          </p:cNvPr>
          <p:cNvSpPr>
            <a:spLocks noGrp="1"/>
          </p:cNvSpPr>
          <p:nvPr>
            <p:ph type="title"/>
          </p:nvPr>
        </p:nvSpPr>
        <p:spPr/>
        <p:txBody>
          <a:bodyPr/>
          <a:lstStyle/>
          <a:p>
            <a:r>
              <a:rPr lang="en-US" dirty="0"/>
              <a:t>Other Resources</a:t>
            </a:r>
          </a:p>
        </p:txBody>
      </p:sp>
      <p:sp>
        <p:nvSpPr>
          <p:cNvPr id="4" name="Date Placeholder 3">
            <a:extLst>
              <a:ext uri="{FF2B5EF4-FFF2-40B4-BE49-F238E27FC236}">
                <a16:creationId xmlns:a16="http://schemas.microsoft.com/office/drawing/2014/main" id="{554B737A-A24C-434C-B00D-8674E8F28B1E}"/>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68E8D294-7127-4D94-83E3-73149834438F}"/>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C568FCC4-5D9C-4EDB-8D93-B25800DE7258}"/>
              </a:ext>
            </a:extLst>
          </p:cNvPr>
          <p:cNvSpPr>
            <a:spLocks noGrp="1"/>
          </p:cNvSpPr>
          <p:nvPr>
            <p:ph type="sldNum" sz="quarter" idx="4"/>
          </p:nvPr>
        </p:nvSpPr>
        <p:spPr/>
        <p:txBody>
          <a:bodyPr/>
          <a:lstStyle/>
          <a:p>
            <a:pPr>
              <a:defRPr/>
            </a:pPr>
            <a:fld id="{0C71C609-0F0D-4841-9F2F-030B3379F104}" type="slidenum">
              <a:rPr lang="en-US" altLang="en-US" smtClean="0"/>
              <a:pPr>
                <a:defRPr/>
              </a:pPr>
              <a:t>12</a:t>
            </a:fld>
            <a:endParaRPr lang="en-US" altLang="en-US" dirty="0"/>
          </a:p>
        </p:txBody>
      </p:sp>
    </p:spTree>
    <p:extLst>
      <p:ext uri="{BB962C8B-B14F-4D97-AF65-F5344CB8AC3E}">
        <p14:creationId xmlns:p14="http://schemas.microsoft.com/office/powerpoint/2010/main" val="276288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9ED3FA-B92F-4289-8D6A-FFB3274B0D55}"/>
              </a:ext>
            </a:extLst>
          </p:cNvPr>
          <p:cNvSpPr>
            <a:spLocks noGrp="1"/>
          </p:cNvSpPr>
          <p:nvPr>
            <p:ph sz="quarter" idx="12"/>
          </p:nvPr>
        </p:nvSpPr>
        <p:spPr/>
        <p:txBody>
          <a:bodyPr>
            <a:normAutofit lnSpcReduction="10000"/>
          </a:bodyPr>
          <a:lstStyle/>
          <a:p>
            <a:r>
              <a:rPr lang="en-US" dirty="0"/>
              <a:t>Where you live most of the time</a:t>
            </a:r>
          </a:p>
          <a:p>
            <a:r>
              <a:rPr lang="en-US" dirty="0"/>
              <a:t>Home must have cooking, sleeping and bathroom facilities</a:t>
            </a:r>
          </a:p>
          <a:p>
            <a:r>
              <a:rPr lang="en-US" dirty="0"/>
              <a:t>Can be a house, houseboat, mobile home, co-op, condo, rented house or apartment</a:t>
            </a:r>
          </a:p>
          <a:p>
            <a:r>
              <a:rPr lang="en-US" dirty="0"/>
              <a:t>Taxpayer with more than one home cannot choose which is their main home</a:t>
            </a:r>
          </a:p>
        </p:txBody>
      </p:sp>
      <p:sp>
        <p:nvSpPr>
          <p:cNvPr id="3" name="Title 2">
            <a:extLst>
              <a:ext uri="{FF2B5EF4-FFF2-40B4-BE49-F238E27FC236}">
                <a16:creationId xmlns:a16="http://schemas.microsoft.com/office/drawing/2014/main" id="{2A5001B6-3DB7-47D5-91BF-90CA9F25302B}"/>
              </a:ext>
            </a:extLst>
          </p:cNvPr>
          <p:cNvSpPr>
            <a:spLocks noGrp="1"/>
          </p:cNvSpPr>
          <p:nvPr>
            <p:ph type="title"/>
          </p:nvPr>
        </p:nvSpPr>
        <p:spPr/>
        <p:txBody>
          <a:bodyPr/>
          <a:lstStyle/>
          <a:p>
            <a:r>
              <a:rPr lang="en-US" dirty="0"/>
              <a:t>What is considered a Main Home</a:t>
            </a:r>
          </a:p>
        </p:txBody>
      </p:sp>
      <p:sp>
        <p:nvSpPr>
          <p:cNvPr id="4" name="Date Placeholder 3">
            <a:extLst>
              <a:ext uri="{FF2B5EF4-FFF2-40B4-BE49-F238E27FC236}">
                <a16:creationId xmlns:a16="http://schemas.microsoft.com/office/drawing/2014/main" id="{AD064E4D-342F-4164-9344-FD2380A35BD5}"/>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3AF2A365-93CC-405E-A1B9-337C77C42E0E}"/>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D280E7E1-29FA-4604-BCF2-BDA2FFCA5734}"/>
              </a:ext>
            </a:extLst>
          </p:cNvPr>
          <p:cNvSpPr>
            <a:spLocks noGrp="1"/>
          </p:cNvSpPr>
          <p:nvPr>
            <p:ph type="sldNum" sz="quarter" idx="4"/>
          </p:nvPr>
        </p:nvSpPr>
        <p:spPr/>
        <p:txBody>
          <a:bodyPr/>
          <a:lstStyle/>
          <a:p>
            <a:pPr>
              <a:defRPr/>
            </a:pPr>
            <a:fld id="{0C71C609-0F0D-4841-9F2F-030B3379F104}" type="slidenum">
              <a:rPr lang="en-US" altLang="en-US" smtClean="0"/>
              <a:pPr>
                <a:defRPr/>
              </a:pPr>
              <a:t>2</a:t>
            </a:fld>
            <a:endParaRPr lang="en-US" altLang="en-US" dirty="0"/>
          </a:p>
        </p:txBody>
      </p:sp>
    </p:spTree>
    <p:extLst>
      <p:ext uri="{BB962C8B-B14F-4D97-AF65-F5344CB8AC3E}">
        <p14:creationId xmlns:p14="http://schemas.microsoft.com/office/powerpoint/2010/main" val="227588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771B74-7774-4F9C-BFA2-966EC469EF50}"/>
              </a:ext>
            </a:extLst>
          </p:cNvPr>
          <p:cNvSpPr>
            <a:spLocks noGrp="1"/>
          </p:cNvSpPr>
          <p:nvPr>
            <p:ph sz="quarter" idx="12"/>
          </p:nvPr>
        </p:nvSpPr>
        <p:spPr/>
        <p:txBody>
          <a:bodyPr>
            <a:normAutofit lnSpcReduction="10000"/>
          </a:bodyPr>
          <a:lstStyle/>
          <a:p>
            <a:r>
              <a:rPr lang="en-US" dirty="0"/>
              <a:t>The taxpayer does not meet the ownership test</a:t>
            </a:r>
          </a:p>
          <a:p>
            <a:r>
              <a:rPr lang="en-US" dirty="0"/>
              <a:t>The taxpayer does not meet the use test</a:t>
            </a:r>
          </a:p>
          <a:p>
            <a:r>
              <a:rPr lang="en-US" dirty="0"/>
              <a:t>During the two-year period ending on the date of sale, the taxpayer has excluded the gain from the sale of another home</a:t>
            </a:r>
          </a:p>
          <a:p>
            <a:r>
              <a:rPr lang="en-US" dirty="0"/>
              <a:t>The taxpayer has a gain and does not qualify to exclude it</a:t>
            </a:r>
          </a:p>
          <a:p>
            <a:pPr marL="0" indent="0">
              <a:buNone/>
            </a:pPr>
            <a:endParaRPr lang="en-US" dirty="0"/>
          </a:p>
        </p:txBody>
      </p:sp>
      <p:sp>
        <p:nvSpPr>
          <p:cNvPr id="3" name="Title 2">
            <a:extLst>
              <a:ext uri="{FF2B5EF4-FFF2-40B4-BE49-F238E27FC236}">
                <a16:creationId xmlns:a16="http://schemas.microsoft.com/office/drawing/2014/main" id="{41F6D2CB-C814-4632-82E5-74FC78571FD0}"/>
              </a:ext>
            </a:extLst>
          </p:cNvPr>
          <p:cNvSpPr>
            <a:spLocks noGrp="1"/>
          </p:cNvSpPr>
          <p:nvPr>
            <p:ph type="title"/>
          </p:nvPr>
        </p:nvSpPr>
        <p:spPr/>
        <p:txBody>
          <a:bodyPr/>
          <a:lstStyle/>
          <a:p>
            <a:r>
              <a:rPr lang="en-US" dirty="0"/>
              <a:t>Who must report the Sale of a Main Home?</a:t>
            </a:r>
          </a:p>
        </p:txBody>
      </p:sp>
      <p:sp>
        <p:nvSpPr>
          <p:cNvPr id="4" name="Date Placeholder 3">
            <a:extLst>
              <a:ext uri="{FF2B5EF4-FFF2-40B4-BE49-F238E27FC236}">
                <a16:creationId xmlns:a16="http://schemas.microsoft.com/office/drawing/2014/main" id="{C7CFF5C4-BF8D-4857-90BD-D225AAE48099}"/>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5DAD0331-B039-4B49-8843-6903A516FA58}"/>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16CEE16F-E671-42AD-B259-80A3456213AA}"/>
              </a:ext>
            </a:extLst>
          </p:cNvPr>
          <p:cNvSpPr>
            <a:spLocks noGrp="1"/>
          </p:cNvSpPr>
          <p:nvPr>
            <p:ph type="sldNum" sz="quarter" idx="4"/>
          </p:nvPr>
        </p:nvSpPr>
        <p:spPr/>
        <p:txBody>
          <a:bodyPr/>
          <a:lstStyle/>
          <a:p>
            <a:pPr>
              <a:defRPr/>
            </a:pPr>
            <a:fld id="{0C71C609-0F0D-4841-9F2F-030B3379F104}" type="slidenum">
              <a:rPr lang="en-US" altLang="en-US" smtClean="0"/>
              <a:pPr>
                <a:defRPr/>
              </a:pPr>
              <a:t>3</a:t>
            </a:fld>
            <a:endParaRPr lang="en-US" altLang="en-US" dirty="0"/>
          </a:p>
        </p:txBody>
      </p:sp>
    </p:spTree>
    <p:extLst>
      <p:ext uri="{BB962C8B-B14F-4D97-AF65-F5344CB8AC3E}">
        <p14:creationId xmlns:p14="http://schemas.microsoft.com/office/powerpoint/2010/main" val="1068686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A98B0B-DB25-4301-B555-6C71A50377EE}"/>
              </a:ext>
            </a:extLst>
          </p:cNvPr>
          <p:cNvSpPr>
            <a:spLocks noGrp="1"/>
          </p:cNvSpPr>
          <p:nvPr>
            <p:ph sz="quarter" idx="12"/>
          </p:nvPr>
        </p:nvSpPr>
        <p:spPr/>
        <p:txBody>
          <a:bodyPr/>
          <a:lstStyle/>
          <a:p>
            <a:r>
              <a:rPr lang="en-US" dirty="0"/>
              <a:t>The taxpayer has a gain and chooses not to exclude it</a:t>
            </a:r>
          </a:p>
          <a:p>
            <a:r>
              <a:rPr lang="en-US" dirty="0"/>
              <a:t>The taxpayer received a form 1099-S</a:t>
            </a:r>
          </a:p>
        </p:txBody>
      </p:sp>
      <p:sp>
        <p:nvSpPr>
          <p:cNvPr id="3" name="Title 2">
            <a:extLst>
              <a:ext uri="{FF2B5EF4-FFF2-40B4-BE49-F238E27FC236}">
                <a16:creationId xmlns:a16="http://schemas.microsoft.com/office/drawing/2014/main" id="{589326D7-E1F2-41D5-9130-AD6619CA3F35}"/>
              </a:ext>
            </a:extLst>
          </p:cNvPr>
          <p:cNvSpPr>
            <a:spLocks noGrp="1"/>
          </p:cNvSpPr>
          <p:nvPr>
            <p:ph type="title"/>
          </p:nvPr>
        </p:nvSpPr>
        <p:spPr/>
        <p:txBody>
          <a:bodyPr>
            <a:normAutofit fontScale="90000"/>
          </a:bodyPr>
          <a:lstStyle/>
          <a:p>
            <a:r>
              <a:rPr lang="en-US" dirty="0"/>
              <a:t>Who must report the Sale of a Main Home (</a:t>
            </a:r>
            <a:r>
              <a:rPr lang="en-US" dirty="0" err="1"/>
              <a:t>Con’t</a:t>
            </a:r>
            <a:r>
              <a:rPr lang="en-US" dirty="0"/>
              <a:t>)</a:t>
            </a:r>
          </a:p>
        </p:txBody>
      </p:sp>
      <p:sp>
        <p:nvSpPr>
          <p:cNvPr id="4" name="Date Placeholder 3">
            <a:extLst>
              <a:ext uri="{FF2B5EF4-FFF2-40B4-BE49-F238E27FC236}">
                <a16:creationId xmlns:a16="http://schemas.microsoft.com/office/drawing/2014/main" id="{446028E1-E9E6-4017-8F47-177EB0F93CCE}"/>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52A95DA1-1DEB-4DA6-B1BE-1251068E1DA3}"/>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7D7EB5C1-5E3F-49D1-A037-4DE946E3400B}"/>
              </a:ext>
            </a:extLst>
          </p:cNvPr>
          <p:cNvSpPr>
            <a:spLocks noGrp="1"/>
          </p:cNvSpPr>
          <p:nvPr>
            <p:ph type="sldNum" sz="quarter" idx="4"/>
          </p:nvPr>
        </p:nvSpPr>
        <p:spPr/>
        <p:txBody>
          <a:bodyPr/>
          <a:lstStyle/>
          <a:p>
            <a:pPr>
              <a:defRPr/>
            </a:pPr>
            <a:fld id="{0C71C609-0F0D-4841-9F2F-030B3379F104}" type="slidenum">
              <a:rPr lang="en-US" altLang="en-US" smtClean="0"/>
              <a:pPr>
                <a:defRPr/>
              </a:pPr>
              <a:t>4</a:t>
            </a:fld>
            <a:endParaRPr lang="en-US" altLang="en-US" dirty="0"/>
          </a:p>
        </p:txBody>
      </p:sp>
    </p:spTree>
    <p:extLst>
      <p:ext uri="{BB962C8B-B14F-4D97-AF65-F5344CB8AC3E}">
        <p14:creationId xmlns:p14="http://schemas.microsoft.com/office/powerpoint/2010/main" val="145291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1D67D4-68EF-468D-8E7F-5EDB33A8E7AD}"/>
              </a:ext>
            </a:extLst>
          </p:cNvPr>
          <p:cNvSpPr>
            <a:spLocks noGrp="1"/>
          </p:cNvSpPr>
          <p:nvPr>
            <p:ph sz="quarter" idx="12"/>
          </p:nvPr>
        </p:nvSpPr>
        <p:spPr/>
        <p:txBody>
          <a:bodyPr/>
          <a:lstStyle/>
          <a:p>
            <a:r>
              <a:rPr lang="en-US" dirty="0"/>
              <a:t>Taxpayer may exclude a gain up to $250,000 ($500,000 MFJ)</a:t>
            </a:r>
          </a:p>
          <a:p>
            <a:r>
              <a:rPr lang="en-US" dirty="0"/>
              <a:t>Must meet ownership and use tests</a:t>
            </a:r>
          </a:p>
        </p:txBody>
      </p:sp>
      <p:sp>
        <p:nvSpPr>
          <p:cNvPr id="3" name="Title 2">
            <a:extLst>
              <a:ext uri="{FF2B5EF4-FFF2-40B4-BE49-F238E27FC236}">
                <a16:creationId xmlns:a16="http://schemas.microsoft.com/office/drawing/2014/main" id="{DDA514F6-4B2C-49D7-AAAD-459DAD37A944}"/>
              </a:ext>
            </a:extLst>
          </p:cNvPr>
          <p:cNvSpPr>
            <a:spLocks noGrp="1"/>
          </p:cNvSpPr>
          <p:nvPr>
            <p:ph type="title"/>
          </p:nvPr>
        </p:nvSpPr>
        <p:spPr/>
        <p:txBody>
          <a:bodyPr/>
          <a:lstStyle/>
          <a:p>
            <a:r>
              <a:rPr lang="en-US" dirty="0"/>
              <a:t>Exclusion Amount</a:t>
            </a:r>
          </a:p>
        </p:txBody>
      </p:sp>
      <p:sp>
        <p:nvSpPr>
          <p:cNvPr id="4" name="Date Placeholder 3">
            <a:extLst>
              <a:ext uri="{FF2B5EF4-FFF2-40B4-BE49-F238E27FC236}">
                <a16:creationId xmlns:a16="http://schemas.microsoft.com/office/drawing/2014/main" id="{752B8972-EC22-48CF-B010-700A12197082}"/>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B5B818D6-B1CD-4F6E-87FE-FFB57323DDAD}"/>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6C1A43A8-60EF-44A4-9BED-3EBFC345E634}"/>
              </a:ext>
            </a:extLst>
          </p:cNvPr>
          <p:cNvSpPr>
            <a:spLocks noGrp="1"/>
          </p:cNvSpPr>
          <p:nvPr>
            <p:ph type="sldNum" sz="quarter" idx="4"/>
          </p:nvPr>
        </p:nvSpPr>
        <p:spPr/>
        <p:txBody>
          <a:bodyPr/>
          <a:lstStyle/>
          <a:p>
            <a:pPr>
              <a:defRPr/>
            </a:pPr>
            <a:fld id="{0C71C609-0F0D-4841-9F2F-030B3379F104}" type="slidenum">
              <a:rPr lang="en-US" altLang="en-US" smtClean="0"/>
              <a:pPr>
                <a:defRPr/>
              </a:pPr>
              <a:t>5</a:t>
            </a:fld>
            <a:endParaRPr lang="en-US" altLang="en-US" dirty="0"/>
          </a:p>
        </p:txBody>
      </p:sp>
    </p:spTree>
    <p:extLst>
      <p:ext uri="{BB962C8B-B14F-4D97-AF65-F5344CB8AC3E}">
        <p14:creationId xmlns:p14="http://schemas.microsoft.com/office/powerpoint/2010/main" val="179834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CAF56B-2692-4E5B-9EAA-D8669E82BF94}"/>
              </a:ext>
            </a:extLst>
          </p:cNvPr>
          <p:cNvSpPr>
            <a:spLocks noGrp="1"/>
          </p:cNvSpPr>
          <p:nvPr>
            <p:ph sz="quarter" idx="12"/>
          </p:nvPr>
        </p:nvSpPr>
        <p:spPr/>
        <p:txBody>
          <a:bodyPr/>
          <a:lstStyle/>
          <a:p>
            <a:r>
              <a:rPr lang="en-US" dirty="0"/>
              <a:t>Loss cannot be deducted</a:t>
            </a:r>
          </a:p>
          <a:p>
            <a:r>
              <a:rPr lang="en-US" dirty="0"/>
              <a:t>Must be reported if taxpayer receives a 1099-S</a:t>
            </a:r>
          </a:p>
          <a:p>
            <a:r>
              <a:rPr lang="en-US" dirty="0"/>
              <a:t>See Special Topic “Sale of Main Home” on preparers page of TaxPrep4Free  or Pub 4012 for step-by-step process</a:t>
            </a:r>
          </a:p>
        </p:txBody>
      </p:sp>
      <p:sp>
        <p:nvSpPr>
          <p:cNvPr id="3" name="Title 2">
            <a:extLst>
              <a:ext uri="{FF2B5EF4-FFF2-40B4-BE49-F238E27FC236}">
                <a16:creationId xmlns:a16="http://schemas.microsoft.com/office/drawing/2014/main" id="{19BBD78C-D260-4537-9059-BD2548819B45}"/>
              </a:ext>
            </a:extLst>
          </p:cNvPr>
          <p:cNvSpPr>
            <a:spLocks noGrp="1"/>
          </p:cNvSpPr>
          <p:nvPr>
            <p:ph type="title"/>
          </p:nvPr>
        </p:nvSpPr>
        <p:spPr/>
        <p:txBody>
          <a:bodyPr/>
          <a:lstStyle/>
          <a:p>
            <a:r>
              <a:rPr lang="en-US" dirty="0"/>
              <a:t>Loss on the Sale of a Home</a:t>
            </a:r>
          </a:p>
        </p:txBody>
      </p:sp>
      <p:sp>
        <p:nvSpPr>
          <p:cNvPr id="4" name="Date Placeholder 3">
            <a:extLst>
              <a:ext uri="{FF2B5EF4-FFF2-40B4-BE49-F238E27FC236}">
                <a16:creationId xmlns:a16="http://schemas.microsoft.com/office/drawing/2014/main" id="{009EDA21-C8F3-4237-80FB-E78B9C135436}"/>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3DB44839-902F-48D5-8AE5-6A349E7B30D1}"/>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0C4221C4-BC44-404C-AE29-BEAF7FE1C600}"/>
              </a:ext>
            </a:extLst>
          </p:cNvPr>
          <p:cNvSpPr>
            <a:spLocks noGrp="1"/>
          </p:cNvSpPr>
          <p:nvPr>
            <p:ph type="sldNum" sz="quarter" idx="4"/>
          </p:nvPr>
        </p:nvSpPr>
        <p:spPr/>
        <p:txBody>
          <a:bodyPr/>
          <a:lstStyle/>
          <a:p>
            <a:pPr>
              <a:defRPr/>
            </a:pPr>
            <a:fld id="{0C71C609-0F0D-4841-9F2F-030B3379F104}" type="slidenum">
              <a:rPr lang="en-US" altLang="en-US" smtClean="0"/>
              <a:pPr>
                <a:defRPr/>
              </a:pPr>
              <a:t>6</a:t>
            </a:fld>
            <a:endParaRPr lang="en-US" altLang="en-US" dirty="0"/>
          </a:p>
        </p:txBody>
      </p:sp>
    </p:spTree>
    <p:extLst>
      <p:ext uri="{BB962C8B-B14F-4D97-AF65-F5344CB8AC3E}">
        <p14:creationId xmlns:p14="http://schemas.microsoft.com/office/powerpoint/2010/main" val="274799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8BFD16-2093-42DA-80B3-E5170D75CBAA}"/>
              </a:ext>
            </a:extLst>
          </p:cNvPr>
          <p:cNvSpPr>
            <a:spLocks noGrp="1"/>
          </p:cNvSpPr>
          <p:nvPr>
            <p:ph sz="quarter" idx="12"/>
          </p:nvPr>
        </p:nvSpPr>
        <p:spPr/>
        <p:txBody>
          <a:bodyPr/>
          <a:lstStyle/>
          <a:p>
            <a:r>
              <a:rPr lang="en-US" dirty="0"/>
              <a:t>During a 5-year period ending on date of sale you:</a:t>
            </a:r>
          </a:p>
          <a:p>
            <a:pPr lvl="1"/>
            <a:r>
              <a:rPr lang="en-US" dirty="0"/>
              <a:t>Owned the home for 2 years or more</a:t>
            </a:r>
          </a:p>
          <a:p>
            <a:pPr lvl="1"/>
            <a:r>
              <a:rPr lang="en-US" dirty="0"/>
              <a:t>If married only one spouse has to meet this test</a:t>
            </a:r>
          </a:p>
          <a:p>
            <a:pPr lvl="1"/>
            <a:r>
              <a:rPr lang="en-US" dirty="0"/>
              <a:t>The required two years of ownership do not have to be continuous</a:t>
            </a:r>
          </a:p>
          <a:p>
            <a:pPr lvl="1"/>
            <a:endParaRPr lang="en-US" dirty="0"/>
          </a:p>
        </p:txBody>
      </p:sp>
      <p:sp>
        <p:nvSpPr>
          <p:cNvPr id="3" name="Title 2">
            <a:extLst>
              <a:ext uri="{FF2B5EF4-FFF2-40B4-BE49-F238E27FC236}">
                <a16:creationId xmlns:a16="http://schemas.microsoft.com/office/drawing/2014/main" id="{CA219508-21A0-4300-83DA-775CBFE28AFF}"/>
              </a:ext>
            </a:extLst>
          </p:cNvPr>
          <p:cNvSpPr>
            <a:spLocks noGrp="1"/>
          </p:cNvSpPr>
          <p:nvPr>
            <p:ph type="title"/>
          </p:nvPr>
        </p:nvSpPr>
        <p:spPr/>
        <p:txBody>
          <a:bodyPr/>
          <a:lstStyle/>
          <a:p>
            <a:r>
              <a:rPr lang="en-US" dirty="0"/>
              <a:t>Exclusion Amount Test 1 Ownership Test</a:t>
            </a:r>
          </a:p>
        </p:txBody>
      </p:sp>
      <p:sp>
        <p:nvSpPr>
          <p:cNvPr id="4" name="Date Placeholder 3">
            <a:extLst>
              <a:ext uri="{FF2B5EF4-FFF2-40B4-BE49-F238E27FC236}">
                <a16:creationId xmlns:a16="http://schemas.microsoft.com/office/drawing/2014/main" id="{36B3214E-2B86-4EDC-9B3C-5EC4B10400C0}"/>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C888BB35-B0C9-4D5C-A0FE-B742B7452CEE}"/>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9630F8B1-19C9-4C89-9A51-A7CC682C09EB}"/>
              </a:ext>
            </a:extLst>
          </p:cNvPr>
          <p:cNvSpPr>
            <a:spLocks noGrp="1"/>
          </p:cNvSpPr>
          <p:nvPr>
            <p:ph type="sldNum" sz="quarter" idx="4"/>
          </p:nvPr>
        </p:nvSpPr>
        <p:spPr/>
        <p:txBody>
          <a:bodyPr/>
          <a:lstStyle/>
          <a:p>
            <a:pPr>
              <a:defRPr/>
            </a:pPr>
            <a:fld id="{0C71C609-0F0D-4841-9F2F-030B3379F104}" type="slidenum">
              <a:rPr lang="en-US" altLang="en-US" smtClean="0"/>
              <a:pPr>
                <a:defRPr/>
              </a:pPr>
              <a:t>7</a:t>
            </a:fld>
            <a:endParaRPr lang="en-US" altLang="en-US" dirty="0"/>
          </a:p>
        </p:txBody>
      </p:sp>
    </p:spTree>
    <p:extLst>
      <p:ext uri="{BB962C8B-B14F-4D97-AF65-F5344CB8AC3E}">
        <p14:creationId xmlns:p14="http://schemas.microsoft.com/office/powerpoint/2010/main" val="84348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CD692A-C28A-4751-9B6F-D203038748AC}"/>
              </a:ext>
            </a:extLst>
          </p:cNvPr>
          <p:cNvSpPr>
            <a:spLocks noGrp="1"/>
          </p:cNvSpPr>
          <p:nvPr>
            <p:ph sz="quarter" idx="12"/>
          </p:nvPr>
        </p:nvSpPr>
        <p:spPr/>
        <p:txBody>
          <a:bodyPr/>
          <a:lstStyle/>
          <a:p>
            <a:r>
              <a:rPr lang="en-US" dirty="0"/>
              <a:t>During a 5-year period ending on date of sale:</a:t>
            </a:r>
          </a:p>
          <a:p>
            <a:pPr lvl="1"/>
            <a:r>
              <a:rPr lang="en-US" dirty="0"/>
              <a:t>Lived in the home as your main home for 2 years or more</a:t>
            </a:r>
          </a:p>
          <a:p>
            <a:pPr lvl="1"/>
            <a:r>
              <a:rPr lang="en-US" dirty="0"/>
              <a:t>The required two years of use do not have to be continuous</a:t>
            </a:r>
          </a:p>
          <a:p>
            <a:endParaRPr lang="en-US" dirty="0"/>
          </a:p>
        </p:txBody>
      </p:sp>
      <p:sp>
        <p:nvSpPr>
          <p:cNvPr id="3" name="Title 2">
            <a:extLst>
              <a:ext uri="{FF2B5EF4-FFF2-40B4-BE49-F238E27FC236}">
                <a16:creationId xmlns:a16="http://schemas.microsoft.com/office/drawing/2014/main" id="{09D3D810-1FF6-40BA-B552-FB08C50C97F4}"/>
              </a:ext>
            </a:extLst>
          </p:cNvPr>
          <p:cNvSpPr>
            <a:spLocks noGrp="1"/>
          </p:cNvSpPr>
          <p:nvPr>
            <p:ph type="title"/>
          </p:nvPr>
        </p:nvSpPr>
        <p:spPr/>
        <p:txBody>
          <a:bodyPr/>
          <a:lstStyle/>
          <a:p>
            <a:r>
              <a:rPr lang="en-US" dirty="0"/>
              <a:t>Exclusion Amount Test 1 Use Requirement</a:t>
            </a:r>
          </a:p>
        </p:txBody>
      </p:sp>
      <p:sp>
        <p:nvSpPr>
          <p:cNvPr id="4" name="Date Placeholder 3">
            <a:extLst>
              <a:ext uri="{FF2B5EF4-FFF2-40B4-BE49-F238E27FC236}">
                <a16:creationId xmlns:a16="http://schemas.microsoft.com/office/drawing/2014/main" id="{C0E83F47-D3A0-412A-930A-4AC6E721921F}"/>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3C077EB4-B0FA-4844-80D5-E9245C1E820B}"/>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2087EC64-FA1D-4275-BD66-9B0B3F77D3F5}"/>
              </a:ext>
            </a:extLst>
          </p:cNvPr>
          <p:cNvSpPr>
            <a:spLocks noGrp="1"/>
          </p:cNvSpPr>
          <p:nvPr>
            <p:ph type="sldNum" sz="quarter" idx="4"/>
          </p:nvPr>
        </p:nvSpPr>
        <p:spPr/>
        <p:txBody>
          <a:bodyPr/>
          <a:lstStyle/>
          <a:p>
            <a:pPr>
              <a:defRPr/>
            </a:pPr>
            <a:fld id="{0C71C609-0F0D-4841-9F2F-030B3379F104}" type="slidenum">
              <a:rPr lang="en-US" altLang="en-US" smtClean="0"/>
              <a:pPr>
                <a:defRPr/>
              </a:pPr>
              <a:t>8</a:t>
            </a:fld>
            <a:endParaRPr lang="en-US" altLang="en-US" dirty="0"/>
          </a:p>
        </p:txBody>
      </p:sp>
    </p:spTree>
    <p:extLst>
      <p:ext uri="{BB962C8B-B14F-4D97-AF65-F5344CB8AC3E}">
        <p14:creationId xmlns:p14="http://schemas.microsoft.com/office/powerpoint/2010/main" val="960686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47EAD1-76D8-4986-BCCF-CFC6E65B0FEF}"/>
              </a:ext>
            </a:extLst>
          </p:cNvPr>
          <p:cNvSpPr>
            <a:spLocks noGrp="1"/>
          </p:cNvSpPr>
          <p:nvPr>
            <p:ph sz="quarter" idx="12"/>
          </p:nvPr>
        </p:nvSpPr>
        <p:spPr/>
        <p:txBody>
          <a:bodyPr/>
          <a:lstStyle/>
          <a:p>
            <a:r>
              <a:rPr lang="en-US" dirty="0"/>
              <a:t>You have not excluded a gain on the sale of another main home during the 2-year period ending on the date of sale or exchange of your home.</a:t>
            </a:r>
          </a:p>
        </p:txBody>
      </p:sp>
      <p:sp>
        <p:nvSpPr>
          <p:cNvPr id="3" name="Title 2">
            <a:extLst>
              <a:ext uri="{FF2B5EF4-FFF2-40B4-BE49-F238E27FC236}">
                <a16:creationId xmlns:a16="http://schemas.microsoft.com/office/drawing/2014/main" id="{4276363B-7986-48A3-B1A6-9F25B220D795}"/>
              </a:ext>
            </a:extLst>
          </p:cNvPr>
          <p:cNvSpPr>
            <a:spLocks noGrp="1"/>
          </p:cNvSpPr>
          <p:nvPr>
            <p:ph type="title"/>
          </p:nvPr>
        </p:nvSpPr>
        <p:spPr/>
        <p:txBody>
          <a:bodyPr/>
          <a:lstStyle/>
          <a:p>
            <a:r>
              <a:rPr lang="en-US" dirty="0"/>
              <a:t>Exclusion Amount Test 2 </a:t>
            </a:r>
          </a:p>
        </p:txBody>
      </p:sp>
      <p:sp>
        <p:nvSpPr>
          <p:cNvPr id="4" name="Date Placeholder 3">
            <a:extLst>
              <a:ext uri="{FF2B5EF4-FFF2-40B4-BE49-F238E27FC236}">
                <a16:creationId xmlns:a16="http://schemas.microsoft.com/office/drawing/2014/main" id="{1EDD7EBD-3E02-4873-A797-DA792977CF35}"/>
              </a:ext>
            </a:extLst>
          </p:cNvPr>
          <p:cNvSpPr>
            <a:spLocks noGrp="1"/>
          </p:cNvSpPr>
          <p:nvPr>
            <p:ph type="dt" sz="half" idx="2"/>
          </p:nvPr>
        </p:nvSpPr>
        <p:spPr/>
        <p:txBody>
          <a:bodyPr/>
          <a:lstStyle/>
          <a:p>
            <a:r>
              <a:rPr lang="en-US"/>
              <a:t>12-13-2020 v1.1</a:t>
            </a:r>
            <a:endParaRPr lang="en-US" dirty="0"/>
          </a:p>
        </p:txBody>
      </p:sp>
      <p:sp>
        <p:nvSpPr>
          <p:cNvPr id="5" name="Footer Placeholder 4">
            <a:extLst>
              <a:ext uri="{FF2B5EF4-FFF2-40B4-BE49-F238E27FC236}">
                <a16:creationId xmlns:a16="http://schemas.microsoft.com/office/drawing/2014/main" id="{C441D0B2-651D-42C2-9B64-6FC35B3810BC}"/>
              </a:ext>
            </a:extLst>
          </p:cNvPr>
          <p:cNvSpPr>
            <a:spLocks noGrp="1"/>
          </p:cNvSpPr>
          <p:nvPr>
            <p:ph type="ftr" sz="quarter" idx="3"/>
          </p:nvPr>
        </p:nvSpPr>
        <p:spPr/>
        <p:txBody>
          <a:bodyPr/>
          <a:lstStyle/>
          <a:p>
            <a:pPr>
              <a:defRPr/>
            </a:pPr>
            <a:r>
              <a:rPr lang="en-US"/>
              <a:t>NJ Sale of a Main Home</a:t>
            </a:r>
            <a:endParaRPr lang="en-US" dirty="0"/>
          </a:p>
        </p:txBody>
      </p:sp>
      <p:sp>
        <p:nvSpPr>
          <p:cNvPr id="6" name="Slide Number Placeholder 5">
            <a:extLst>
              <a:ext uri="{FF2B5EF4-FFF2-40B4-BE49-F238E27FC236}">
                <a16:creationId xmlns:a16="http://schemas.microsoft.com/office/drawing/2014/main" id="{EF98205B-F1C6-4574-85E8-27FE0D028928}"/>
              </a:ext>
            </a:extLst>
          </p:cNvPr>
          <p:cNvSpPr>
            <a:spLocks noGrp="1"/>
          </p:cNvSpPr>
          <p:nvPr>
            <p:ph type="sldNum" sz="quarter" idx="4"/>
          </p:nvPr>
        </p:nvSpPr>
        <p:spPr/>
        <p:txBody>
          <a:bodyPr/>
          <a:lstStyle/>
          <a:p>
            <a:pPr>
              <a:defRPr/>
            </a:pPr>
            <a:fld id="{0C71C609-0F0D-4841-9F2F-030B3379F104}" type="slidenum">
              <a:rPr lang="en-US" altLang="en-US" smtClean="0"/>
              <a:pPr>
                <a:defRPr/>
              </a:pPr>
              <a:t>9</a:t>
            </a:fld>
            <a:endParaRPr lang="en-US" altLang="en-US" dirty="0"/>
          </a:p>
        </p:txBody>
      </p:sp>
    </p:spTree>
    <p:extLst>
      <p:ext uri="{BB962C8B-B14F-4D97-AF65-F5344CB8AC3E}">
        <p14:creationId xmlns:p14="http://schemas.microsoft.com/office/powerpoint/2010/main" val="3653329060"/>
      </p:ext>
    </p:extLst>
  </p:cSld>
  <p:clrMapOvr>
    <a:masterClrMapping/>
  </p:clrMapOvr>
</p:sld>
</file>

<file path=ppt/theme/theme1.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mtClean="0"/>
        </a:defPPr>
      </a:lstStyle>
    </a:txDef>
  </a:objectDefaults>
  <a:extraClrSchemeLst/>
  <a:extLst>
    <a:ext uri="{05A4C25C-085E-4340-85A3-A5531E510DB2}">
      <thm15:themeFamily xmlns:thm15="http://schemas.microsoft.com/office/thememl/2012/main" name="Lesson Template.pptx" id="{B4BE85AF-5C79-4446-BC1A-A7D94BD785D4}" vid="{A8ED65DF-E4F6-4F4C-831A-BA285120E2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Lesson Template</Template>
  <TotalTime>91</TotalTime>
  <Words>544</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AARPF PPTX Template Wide</vt:lpstr>
      <vt:lpstr>Sale of a Main Home</vt:lpstr>
      <vt:lpstr>What is considered a Main Home</vt:lpstr>
      <vt:lpstr>Who must report the Sale of a Main Home?</vt:lpstr>
      <vt:lpstr>Who must report the Sale of a Main Home (Con’t)</vt:lpstr>
      <vt:lpstr>Exclusion Amount</vt:lpstr>
      <vt:lpstr>Loss on the Sale of a Home</vt:lpstr>
      <vt:lpstr>Exclusion Amount Test 1 Ownership Test</vt:lpstr>
      <vt:lpstr>Exclusion Amount Test 1 Use Requirement</vt:lpstr>
      <vt:lpstr>Exclusion Amount Test 2 </vt:lpstr>
      <vt:lpstr>Sale Not Reportable</vt:lpstr>
      <vt:lpstr>How to Report Sale in TSO if required</vt:lpstr>
      <vt:lpstr>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 of a Main Home</dc:title>
  <dc:creator>Harry Bonfanti</dc:creator>
  <cp:lastModifiedBy>Al TP4F</cp:lastModifiedBy>
  <cp:revision>6</cp:revision>
  <dcterms:created xsi:type="dcterms:W3CDTF">2020-11-22T17:59:12Z</dcterms:created>
  <dcterms:modified xsi:type="dcterms:W3CDTF">2020-12-13T15:14:15Z</dcterms:modified>
</cp:coreProperties>
</file>